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530" r:id="rId5"/>
    <p:sldId id="522" r:id="rId6"/>
    <p:sldId id="528" r:id="rId7"/>
    <p:sldId id="531" r:id="rId8"/>
    <p:sldId id="532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3C"/>
    <a:srgbClr val="E18300"/>
    <a:srgbClr val="FFDA70"/>
    <a:srgbClr val="FFC800"/>
    <a:srgbClr val="FFAA00"/>
    <a:srgbClr val="0A7832"/>
    <a:srgbClr val="0A7828"/>
    <a:srgbClr val="0A7228"/>
    <a:srgbClr val="9B9B9B"/>
    <a:srgbClr val="FFE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>
      <p:cViewPr varScale="1">
        <p:scale>
          <a:sx n="98" d="100"/>
          <a:sy n="98" d="100"/>
        </p:scale>
        <p:origin x="126" y="84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83714918880385"/>
          <c:y val="0.20994050692283445"/>
          <c:w val="0.76542901317627476"/>
          <c:h val="0.7286772413445042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Opened Cases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Vegetation</c:v>
                </c:pt>
                <c:pt idx="1">
                  <c:v>Vehicles</c:v>
                </c:pt>
                <c:pt idx="2">
                  <c:v>Signs</c:v>
                </c:pt>
                <c:pt idx="3">
                  <c:v>Property Maintenance</c:v>
                </c:pt>
                <c:pt idx="4">
                  <c:v>Building</c:v>
                </c:pt>
                <c:pt idx="5">
                  <c:v>Backflow Preventers</c:v>
                </c:pt>
                <c:pt idx="6">
                  <c:v>TOTAL: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59</c:v>
                </c:pt>
                <c:pt idx="1">
                  <c:v>19</c:v>
                </c:pt>
                <c:pt idx="2">
                  <c:v>271</c:v>
                </c:pt>
                <c:pt idx="3">
                  <c:v>95</c:v>
                </c:pt>
                <c:pt idx="4">
                  <c:v>16</c:v>
                </c:pt>
                <c:pt idx="5">
                  <c:v>18</c:v>
                </c:pt>
                <c:pt idx="6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875-9132-6D3995D6D2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Closed Cases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Vegetation</c:v>
                </c:pt>
                <c:pt idx="1">
                  <c:v>Vehicles</c:v>
                </c:pt>
                <c:pt idx="2">
                  <c:v>Signs</c:v>
                </c:pt>
                <c:pt idx="3">
                  <c:v>Property Maintenance</c:v>
                </c:pt>
                <c:pt idx="4">
                  <c:v>Building</c:v>
                </c:pt>
                <c:pt idx="5">
                  <c:v>Backflow Preventers</c:v>
                </c:pt>
                <c:pt idx="6">
                  <c:v>TOTAL: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30</c:v>
                </c:pt>
                <c:pt idx="1">
                  <c:v>13</c:v>
                </c:pt>
                <c:pt idx="2">
                  <c:v>275</c:v>
                </c:pt>
                <c:pt idx="3">
                  <c:v>63</c:v>
                </c:pt>
                <c:pt idx="4">
                  <c:v>13</c:v>
                </c:pt>
                <c:pt idx="5">
                  <c:v>12</c:v>
                </c:pt>
                <c:pt idx="6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6-4875-9132-6D3995D6D2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58385151"/>
        <c:axId val="1713873983"/>
        <c:axId val="0"/>
      </c:bar3DChart>
      <c:catAx>
        <c:axId val="1858385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873983"/>
        <c:crosses val="autoZero"/>
        <c:auto val="1"/>
        <c:lblAlgn val="ctr"/>
        <c:lblOffset val="100"/>
        <c:noMultiLvlLbl val="0"/>
      </c:catAx>
      <c:valAx>
        <c:axId val="1713873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8515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6538464612226984"/>
          <c:y val="0.91838277204173846"/>
          <c:w val="0.24675451298493448"/>
          <c:h val="5.11679316572625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64F-4F6B-824C-CF02BFCC7BC2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4F-4F6B-824C-CF02BFCC7B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64F-4F6B-824C-CF02BFCC7BC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4F-4F6B-824C-CF02BFCC7BC2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64F-4F6B-824C-CF02BFCC7BC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4F-4F6B-824C-CF02BFCC7BC2}"/>
              </c:ext>
            </c:extLst>
          </c:dPt>
          <c:dLbls>
            <c:dLbl>
              <c:idx val="0"/>
              <c:layout>
                <c:manualLayout>
                  <c:x val="-0.15924623741652547"/>
                  <c:y val="3.9179437095878393E-2"/>
                </c:manualLayout>
              </c:layout>
              <c:tx>
                <c:rich>
                  <a:bodyPr/>
                  <a:lstStyle/>
                  <a:p>
                    <a:fld id="{306466BB-A70D-4AA6-8D4B-5DFEB855602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4BC6B5F-97A4-4855-BC82-66F63A22DD41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D13B9191-4D06-4345-BF8E-4C268366BCD2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64F-4F6B-824C-CF02BFCC7BC2}"/>
                </c:ext>
              </c:extLst>
            </c:dLbl>
            <c:dLbl>
              <c:idx val="1"/>
              <c:layout>
                <c:manualLayout>
                  <c:x val="-8.7197249078043229E-3"/>
                  <c:y val="-0.124957217022457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A76257-4A44-4CE8-A7A9-6350EC24A2D9}" type="CELLRANGE">
                      <a:rPr lang="en-US"/>
                      <a:pPr>
                        <a:defRPr/>
                      </a:pPr>
                      <a:t>[CELLRANGE]</a:t>
                    </a:fld>
                    <a:endParaRPr lang="en-US" baseline="0" dirty="0"/>
                  </a:p>
                  <a:p>
                    <a:pPr>
                      <a:defRPr/>
                    </a:pPr>
                    <a:fld id="{CFF0BE41-DE25-40CC-A3E3-BDBB547B6055}" type="CATEGORYNAME">
                      <a:rPr lang="en-US"/>
                      <a:pPr>
                        <a:defRPr/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/>
                    </a:pPr>
                    <a:fld id="{1FD4E545-2107-4846-8B04-9D19ABA689B9}" type="PERCENTAGE">
                      <a:rPr lang="en-US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5.473628691983122E-2"/>
                      <c:h val="0.122868078147351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64F-4F6B-824C-CF02BFCC7BC2}"/>
                </c:ext>
              </c:extLst>
            </c:dLbl>
            <c:dLbl>
              <c:idx val="2"/>
              <c:layout>
                <c:manualLayout>
                  <c:x val="0.12897816372636961"/>
                  <c:y val="-0.128140532436799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4F7E85-7491-462B-A534-AEF693E6BF95}" type="CELLRANGE">
                      <a:rPr lang="en-US"/>
                      <a:pPr>
                        <a:defRPr/>
                      </a:pPr>
                      <a:t>[CELLRANGE]</a:t>
                    </a:fld>
                    <a:endParaRPr lang="en-US" baseline="0" dirty="0"/>
                  </a:p>
                  <a:p>
                    <a:pPr>
                      <a:defRPr/>
                    </a:pPr>
                    <a:fld id="{B11F2F9E-34E2-4167-A71D-5CFF3D3909C2}" type="CATEGORYNAME">
                      <a:rPr lang="en-US"/>
                      <a:pPr>
                        <a:defRPr/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/>
                    </a:pPr>
                    <a:fld id="{7F1A8B6A-2005-41FA-A397-67C1BE177FEE}" type="PERCENTAGE">
                      <a:rPr lang="en-US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749468420877769"/>
                      <c:h val="0.1689195845211337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64F-4F6B-824C-CF02BFCC7BC2}"/>
                </c:ext>
              </c:extLst>
            </c:dLbl>
            <c:dLbl>
              <c:idx val="3"/>
              <c:layout>
                <c:manualLayout>
                  <c:x val="-1.0021097046413503E-2"/>
                  <c:y val="2.0810002886780782E-2"/>
                </c:manualLayout>
              </c:layout>
              <c:tx>
                <c:rich>
                  <a:bodyPr/>
                  <a:lstStyle/>
                  <a:p>
                    <a:fld id="{DFF7BF30-B4C4-4A10-AB5C-1EBA1434347B}" type="CELLRANGE">
                      <a:rPr lang="en-US" dirty="0"/>
                      <a:pPr/>
                      <a:t>[CELLRANGE]</a:t>
                    </a:fld>
                    <a:endParaRPr lang="en-US" baseline="0" dirty="0"/>
                  </a:p>
                  <a:p>
                    <a:fld id="{1594BF2F-3D9A-4387-97C7-0E902BD35424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BF03CE5A-0FFF-4840-850D-F7851F2C222B}" type="PERCENTAGE">
                      <a:rPr lang="en-US" dirty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64F-4F6B-824C-CF02BFCC7BC2}"/>
                </c:ext>
              </c:extLst>
            </c:dLbl>
            <c:dLbl>
              <c:idx val="4"/>
              <c:layout>
                <c:manualLayout>
                  <c:x val="2.9250224259942115E-2"/>
                  <c:y val="1.0480444527979091E-2"/>
                </c:manualLayout>
              </c:layout>
              <c:tx>
                <c:rich>
                  <a:bodyPr/>
                  <a:lstStyle/>
                  <a:p>
                    <a:fld id="{357130C9-6ABB-40A5-BD35-0D97890C98AD}" type="CELLRANGE">
                      <a:rPr lang="en-US"/>
                      <a:pPr/>
                      <a:t>[CELLRANGE]</a:t>
                    </a:fld>
                    <a:endParaRPr lang="en-US" baseline="0" dirty="0"/>
                  </a:p>
                  <a:p>
                    <a:fld id="{393BE63E-B89E-453B-A2FA-FD4DE0C1FE88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A1BC8180-DDBD-48BE-AFE5-86964831B14B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64F-4F6B-824C-CF02BFCC7BC2}"/>
                </c:ext>
              </c:extLst>
            </c:dLbl>
            <c:dLbl>
              <c:idx val="5"/>
              <c:layout>
                <c:manualLayout>
                  <c:x val="1.9235688893318639E-2"/>
                  <c:y val="0.11257034891369008"/>
                </c:manualLayout>
              </c:layout>
              <c:tx>
                <c:rich>
                  <a:bodyPr/>
                  <a:lstStyle/>
                  <a:p>
                    <a:fld id="{1D33EE61-BC8D-4338-A208-AE8C8448CE25}" type="CELLRANGE">
                      <a:rPr lang="en-US"/>
                      <a:pPr/>
                      <a:t>[CELLRANGE]</a:t>
                    </a:fld>
                    <a:endParaRPr lang="en-US" baseline="0" dirty="0"/>
                  </a:p>
                  <a:p>
                    <a:fld id="{DFB0B47F-717E-4CF8-B456-C6E5620CE95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FA349584-D9E9-4738-8779-E52C4472CCD3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64F-4F6B-824C-CF02BFCC7BC2}"/>
                </c:ext>
              </c:extLst>
            </c:dLbl>
            <c:dLbl>
              <c:idx val="6"/>
              <c:layout>
                <c:manualLayout>
                  <c:x val="-0.14151109671417658"/>
                  <c:y val="-8.82865394831232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3F-4452-B4CF-A7728A3AF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Backflow Preventers</c:v>
                </c:pt>
                <c:pt idx="1">
                  <c:v>Building</c:v>
                </c:pt>
                <c:pt idx="2">
                  <c:v>Property Maintenance</c:v>
                </c:pt>
                <c:pt idx="3">
                  <c:v>Signs</c:v>
                </c:pt>
                <c:pt idx="4">
                  <c:v>Vegetation</c:v>
                </c:pt>
                <c:pt idx="5">
                  <c:v>Vehicles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129</c:v>
                </c:pt>
                <c:pt idx="1">
                  <c:v>37</c:v>
                </c:pt>
                <c:pt idx="2">
                  <c:v>78</c:v>
                </c:pt>
                <c:pt idx="3">
                  <c:v>16</c:v>
                </c:pt>
                <c:pt idx="4">
                  <c:v>28</c:v>
                </c:pt>
                <c:pt idx="5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Sheet1!$B$2:$B$7</c15:f>
                <c15:dlblRangeCache>
                  <c:ptCount val="6"/>
                  <c:pt idx="0">
                    <c:v>129</c:v>
                  </c:pt>
                  <c:pt idx="1">
                    <c:v>37</c:v>
                  </c:pt>
                  <c:pt idx="2">
                    <c:v>78</c:v>
                  </c:pt>
                  <c:pt idx="3">
                    <c:v>16</c:v>
                  </c:pt>
                  <c:pt idx="4">
                    <c:v>28</c:v>
                  </c:pt>
                  <c:pt idx="5">
                    <c:v>16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E26-4875-9132-6D3995D6D2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8F4-4393-9947-5C83D119F0F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8F4-4393-9947-5C83D119F0F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8F4-4393-9947-5C83D119F0F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8F4-4393-9947-5C83D119F0F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8F4-4393-9947-5C83D119F0F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8F4-4393-9947-5C83D119F0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Backflow Preventers</c:v>
                </c:pt>
                <c:pt idx="1">
                  <c:v>Building</c:v>
                </c:pt>
                <c:pt idx="2">
                  <c:v>Property Maintenance</c:v>
                </c:pt>
                <c:pt idx="3">
                  <c:v>Signs</c:v>
                </c:pt>
                <c:pt idx="4">
                  <c:v>Vegetation</c:v>
                </c:pt>
                <c:pt idx="5">
                  <c:v>Vehicles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94-459A-AD5A-4DB523C862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47817698685787"/>
          <c:y val="4.4615201596736029E-2"/>
          <c:w val="0.76542901317627476"/>
          <c:h val="0.72867724134450429"/>
        </c:manualLayout>
      </c:layout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Sheet1!$A$3:$A$23</c:f>
              <c:strCache>
                <c:ptCount val="21"/>
                <c:pt idx="0">
                  <c:v>Solar</c:v>
                </c:pt>
                <c:pt idx="1">
                  <c:v>Sign</c:v>
                </c:pt>
                <c:pt idx="2">
                  <c:v>Right of Way</c:v>
                </c:pt>
                <c:pt idx="3">
                  <c:v>Pool</c:v>
                </c:pt>
                <c:pt idx="4">
                  <c:v>Plumbing - Residential</c:v>
                </c:pt>
                <c:pt idx="5">
                  <c:v>Plumbing - Commercial</c:v>
                </c:pt>
                <c:pt idx="6">
                  <c:v>Mechanical - Residential</c:v>
                </c:pt>
                <c:pt idx="7">
                  <c:v>Mechanical - Commercial</c:v>
                </c:pt>
                <c:pt idx="8">
                  <c:v>Land Disturbance</c:v>
                </c:pt>
                <c:pt idx="9">
                  <c:v>Irrigation</c:v>
                </c:pt>
                <c:pt idx="10">
                  <c:v>Infrastructure</c:v>
                </c:pt>
                <c:pt idx="11">
                  <c:v>Generators</c:v>
                </c:pt>
                <c:pt idx="12">
                  <c:v>Fire</c:v>
                </c:pt>
                <c:pt idx="13">
                  <c:v>Electrical - Residential</c:v>
                </c:pt>
                <c:pt idx="14">
                  <c:v>Electrical - Commercial</c:v>
                </c:pt>
                <c:pt idx="15">
                  <c:v>Development</c:v>
                </c:pt>
                <c:pt idx="16">
                  <c:v>Demolition</c:v>
                </c:pt>
                <c:pt idx="17">
                  <c:v>Certificate of Occupancy</c:v>
                </c:pt>
                <c:pt idx="18">
                  <c:v>Building Residential</c:v>
                </c:pt>
                <c:pt idx="19">
                  <c:v>Building - Commercial</c:v>
                </c:pt>
                <c:pt idx="20">
                  <c:v>Banner</c:v>
                </c:pt>
              </c:strCache>
            </c:strRef>
          </c:cat>
          <c:val>
            <c:numRef>
              <c:f>Sheet1!$B$3:$B$23</c:f>
              <c:numCache>
                <c:formatCode>General</c:formatCode>
                <c:ptCount val="21"/>
                <c:pt idx="0">
                  <c:v>4</c:v>
                </c:pt>
                <c:pt idx="1">
                  <c:v>33</c:v>
                </c:pt>
                <c:pt idx="2">
                  <c:v>4</c:v>
                </c:pt>
                <c:pt idx="3">
                  <c:v>1</c:v>
                </c:pt>
                <c:pt idx="4">
                  <c:v>65</c:v>
                </c:pt>
                <c:pt idx="5">
                  <c:v>14</c:v>
                </c:pt>
                <c:pt idx="6">
                  <c:v>33</c:v>
                </c:pt>
                <c:pt idx="7">
                  <c:v>9</c:v>
                </c:pt>
                <c:pt idx="8">
                  <c:v>1</c:v>
                </c:pt>
                <c:pt idx="9">
                  <c:v>8</c:v>
                </c:pt>
                <c:pt idx="10">
                  <c:v>15</c:v>
                </c:pt>
                <c:pt idx="11">
                  <c:v>2</c:v>
                </c:pt>
                <c:pt idx="12">
                  <c:v>16</c:v>
                </c:pt>
                <c:pt idx="13">
                  <c:v>58</c:v>
                </c:pt>
                <c:pt idx="14">
                  <c:v>41</c:v>
                </c:pt>
                <c:pt idx="15">
                  <c:v>29</c:v>
                </c:pt>
                <c:pt idx="16">
                  <c:v>4</c:v>
                </c:pt>
                <c:pt idx="17">
                  <c:v>20</c:v>
                </c:pt>
                <c:pt idx="18">
                  <c:v>65</c:v>
                </c:pt>
                <c:pt idx="19">
                  <c:v>15</c:v>
                </c:pt>
                <c:pt idx="2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875-9132-6D3995D6D2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385151"/>
        <c:axId val="1713873983"/>
      </c:barChart>
      <c:catAx>
        <c:axId val="1858385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873983"/>
        <c:crosses val="autoZero"/>
        <c:auto val="1"/>
        <c:lblAlgn val="ctr"/>
        <c:lblOffset val="100"/>
        <c:noMultiLvlLbl val="0"/>
      </c:catAx>
      <c:valAx>
        <c:axId val="1713873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85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47817698685787"/>
          <c:y val="4.4615201596736029E-2"/>
          <c:w val="0.76542901317627476"/>
          <c:h val="0.728677241344504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Temporary Food </c:v>
                </c:pt>
                <c:pt idx="1">
                  <c:v>Special Event</c:v>
                </c:pt>
                <c:pt idx="2">
                  <c:v>Cemetery</c:v>
                </c:pt>
                <c:pt idx="3">
                  <c:v>TOTAL: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2</c:v>
                </c:pt>
                <c:pt idx="2">
                  <c:v>3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6-4875-9132-6D3995D6D2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385151"/>
        <c:axId val="1713873983"/>
      </c:barChart>
      <c:catAx>
        <c:axId val="1858385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873983"/>
        <c:crosses val="autoZero"/>
        <c:auto val="1"/>
        <c:lblAlgn val="ctr"/>
        <c:lblOffset val="100"/>
        <c:noMultiLvlLbl val="0"/>
      </c:catAx>
      <c:valAx>
        <c:axId val="1713873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85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CCF8C4-AE8F-43DE-9602-D1B2A7B6E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A1263-B86C-4FD3-A66B-54EAA711AE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426BD-E17F-4764-AD4B-233F514BBAC8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A9750-17D9-4C3D-AA6D-43C607E37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8F409-AD41-42D9-AB40-8EEFFE513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DAF53-FBBA-4F17-B20E-53978F21E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5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096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7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2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2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6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2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423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7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5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7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5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3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7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6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9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2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5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3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21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etmygraphics.com/?utm_campaign=office_samples&amp;utm_medium=embeded_link&amp;utm_source=partner_site&amp;utm_content=PPT_Infographic_Sampler_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2FF8-FBA3-4E1B-9DE3-8C064D28C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575" y="362503"/>
            <a:ext cx="9879517" cy="4396382"/>
          </a:xfrm>
        </p:spPr>
        <p:txBody>
          <a:bodyPr/>
          <a:lstStyle/>
          <a:p>
            <a:r>
              <a:rPr lang="en-US" dirty="0"/>
              <a:t>CODE COMPLIANCE ACTIVITY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56B23-15EB-475A-BA5C-2CD874536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6412" y="4267200"/>
            <a:ext cx="3124200" cy="1082025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February 2025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B904792-90D0-4F57-AB77-3E4A9B09D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012" y="4267200"/>
            <a:ext cx="2057400" cy="20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59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2</a:t>
            </a:r>
          </a:p>
        </p:txBody>
      </p:sp>
      <p:sp>
        <p:nvSpPr>
          <p:cNvPr id="89" name="Rectangle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2701" y="-12701"/>
            <a:ext cx="12201525" cy="1306517"/>
          </a:xfrm>
          <a:prstGeom prst="rect">
            <a:avLst/>
          </a:prstGeom>
          <a:gradFill flip="none" rotWithShape="1">
            <a:gsLst>
              <a:gs pos="0">
                <a:srgbClr val="878787"/>
              </a:gs>
              <a:gs pos="100000">
                <a:srgbClr val="5D5D5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TextBox 214"/>
          <p:cNvSpPr txBox="1"/>
          <p:nvPr/>
        </p:nvSpPr>
        <p:spPr>
          <a:xfrm>
            <a:off x="218796" y="204892"/>
            <a:ext cx="1174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CODE COMPLIANCE CASES (OPENED &amp; CLOSED)</a:t>
            </a:r>
            <a:endParaRPr lang="en-US" sz="1600" dirty="0">
              <a:solidFill>
                <a:srgbClr val="D4D4D4"/>
              </a:solidFill>
              <a:latin typeface="Arial"/>
              <a:cs typeface="Arial"/>
            </a:endParaRPr>
          </a:p>
        </p:txBody>
      </p:sp>
      <p:sp>
        <p:nvSpPr>
          <p:cNvPr id="216" name="Rectangle 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2701" y="1295400"/>
            <a:ext cx="12201525" cy="76200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4" name="Rectangle 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9449" y="6553200"/>
            <a:ext cx="12208273" cy="304800"/>
          </a:xfrm>
          <a:prstGeom prst="rect">
            <a:avLst/>
          </a:prstGeom>
          <a:gradFill flip="none" rotWithShape="1">
            <a:gsLst>
              <a:gs pos="0">
                <a:srgbClr val="878787"/>
              </a:gs>
              <a:gs pos="100000">
                <a:srgbClr val="5D5D5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7E7D72-F5EB-4399-AC21-5969C5D330E3}"/>
              </a:ext>
            </a:extLst>
          </p:cNvPr>
          <p:cNvSpPr txBox="1"/>
          <p:nvPr/>
        </p:nvSpPr>
        <p:spPr>
          <a:xfrm>
            <a:off x="227013" y="768489"/>
            <a:ext cx="1174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During February 2025, 478 new code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ompliance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ases were opened, and 406 existing cases were closed.</a:t>
            </a:r>
            <a:endParaRPr lang="en-US" sz="1050" dirty="0">
              <a:solidFill>
                <a:srgbClr val="D4D4D4"/>
              </a:solidFill>
              <a:latin typeface="Arial"/>
              <a:cs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D11F36-96A4-4CA4-BF17-CB817FE24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836154"/>
              </p:ext>
            </p:extLst>
          </p:nvPr>
        </p:nvGraphicFramePr>
        <p:xfrm>
          <a:off x="150812" y="1482230"/>
          <a:ext cx="11887199" cy="499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45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2</a:t>
            </a:r>
          </a:p>
        </p:txBody>
      </p:sp>
      <p:sp>
        <p:nvSpPr>
          <p:cNvPr id="89" name="Rectangle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2701" y="-12701"/>
            <a:ext cx="12201525" cy="1306517"/>
          </a:xfrm>
          <a:prstGeom prst="rect">
            <a:avLst/>
          </a:prstGeom>
          <a:gradFill flip="none" rotWithShape="1">
            <a:gsLst>
              <a:gs pos="0">
                <a:srgbClr val="878787"/>
              </a:gs>
              <a:gs pos="100000">
                <a:srgbClr val="5D5D5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TextBox 214"/>
          <p:cNvSpPr txBox="1"/>
          <p:nvPr/>
        </p:nvSpPr>
        <p:spPr>
          <a:xfrm>
            <a:off x="218796" y="204892"/>
            <a:ext cx="1174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Arial"/>
                <a:cs typeface="Arial"/>
              </a:rPr>
              <a:t>CODE COMPLIANCE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CASES (OUTSTANDING)</a:t>
            </a:r>
            <a:endParaRPr lang="en-US" sz="1600" dirty="0">
              <a:solidFill>
                <a:srgbClr val="D4D4D4"/>
              </a:solidFill>
              <a:latin typeface="Arial"/>
              <a:cs typeface="Arial"/>
            </a:endParaRPr>
          </a:p>
        </p:txBody>
      </p:sp>
      <p:sp>
        <p:nvSpPr>
          <p:cNvPr id="216" name="Rectangle 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2701" y="1295400"/>
            <a:ext cx="12201525" cy="76200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4" name="Rectangle 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9449" y="6553200"/>
            <a:ext cx="12208273" cy="304800"/>
          </a:xfrm>
          <a:prstGeom prst="rect">
            <a:avLst/>
          </a:prstGeom>
          <a:gradFill flip="none" rotWithShape="1">
            <a:gsLst>
              <a:gs pos="0">
                <a:srgbClr val="878787"/>
              </a:gs>
              <a:gs pos="100000">
                <a:srgbClr val="5D5D5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7E7D72-F5EB-4399-AC21-5969C5D330E3}"/>
              </a:ext>
            </a:extLst>
          </p:cNvPr>
          <p:cNvSpPr txBox="1"/>
          <p:nvPr/>
        </p:nvSpPr>
        <p:spPr>
          <a:xfrm>
            <a:off x="227013" y="768489"/>
            <a:ext cx="1174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lang="en-US" sz="1800">
                <a:solidFill>
                  <a:srgbClr val="FFFFFF"/>
                </a:solidFill>
                <a:latin typeface="Arial"/>
                <a:cs typeface="Arial"/>
              </a:rPr>
              <a:t>were 304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outstanding cases as of February 28, 2025.</a:t>
            </a:r>
            <a:endParaRPr lang="en-US" sz="1050" dirty="0">
              <a:solidFill>
                <a:srgbClr val="D4D4D4"/>
              </a:solidFill>
              <a:latin typeface="Arial"/>
              <a:cs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D11F36-96A4-4CA4-BF17-CB817FE24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848495"/>
              </p:ext>
            </p:extLst>
          </p:nvPr>
        </p:nvGraphicFramePr>
        <p:xfrm>
          <a:off x="74612" y="1511409"/>
          <a:ext cx="12039600" cy="496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641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2</a:t>
            </a:r>
          </a:p>
        </p:txBody>
      </p:sp>
      <p:sp>
        <p:nvSpPr>
          <p:cNvPr id="89" name="Rectangle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2701" y="-12701"/>
            <a:ext cx="12201525" cy="1306517"/>
          </a:xfrm>
          <a:prstGeom prst="rect">
            <a:avLst/>
          </a:prstGeom>
          <a:gradFill flip="none" rotWithShape="1">
            <a:gsLst>
              <a:gs pos="0">
                <a:srgbClr val="878787"/>
              </a:gs>
              <a:gs pos="100000">
                <a:srgbClr val="5D5D5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TextBox 214"/>
          <p:cNvSpPr txBox="1"/>
          <p:nvPr/>
        </p:nvSpPr>
        <p:spPr>
          <a:xfrm>
            <a:off x="218796" y="204892"/>
            <a:ext cx="1174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CONSTRUCTION PERMIT ACTIVITY</a:t>
            </a:r>
            <a:endParaRPr lang="en-US" sz="1600" dirty="0">
              <a:solidFill>
                <a:srgbClr val="D4D4D4"/>
              </a:solidFill>
              <a:latin typeface="Arial"/>
              <a:cs typeface="Arial"/>
            </a:endParaRPr>
          </a:p>
        </p:txBody>
      </p:sp>
      <p:sp>
        <p:nvSpPr>
          <p:cNvPr id="216" name="Rectangle 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2701" y="1295400"/>
            <a:ext cx="12201525" cy="76200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4" name="Rectangle 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9449" y="6553200"/>
            <a:ext cx="12208273" cy="304800"/>
          </a:xfrm>
          <a:prstGeom prst="rect">
            <a:avLst/>
          </a:prstGeom>
          <a:gradFill flip="none" rotWithShape="1">
            <a:gsLst>
              <a:gs pos="0">
                <a:srgbClr val="878787"/>
              </a:gs>
              <a:gs pos="100000">
                <a:srgbClr val="5D5D5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7E7D72-F5EB-4399-AC21-5969C5D330E3}"/>
              </a:ext>
            </a:extLst>
          </p:cNvPr>
          <p:cNvSpPr txBox="1"/>
          <p:nvPr/>
        </p:nvSpPr>
        <p:spPr>
          <a:xfrm>
            <a:off x="227013" y="768489"/>
            <a:ext cx="1174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During February 2025,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440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 permit applications were received.</a:t>
            </a:r>
            <a:endParaRPr lang="en-US" sz="1050" dirty="0">
              <a:solidFill>
                <a:srgbClr val="D4D4D4"/>
              </a:solidFill>
              <a:latin typeface="Arial"/>
              <a:cs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D11F36-96A4-4CA4-BF17-CB817FE24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585962"/>
              </p:ext>
            </p:extLst>
          </p:nvPr>
        </p:nvGraphicFramePr>
        <p:xfrm>
          <a:off x="150812" y="1482230"/>
          <a:ext cx="11887199" cy="499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35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2</a:t>
            </a:r>
          </a:p>
        </p:txBody>
      </p:sp>
      <p:sp>
        <p:nvSpPr>
          <p:cNvPr id="89" name="Rectangle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2701" y="-12701"/>
            <a:ext cx="12201525" cy="1306517"/>
          </a:xfrm>
          <a:prstGeom prst="rect">
            <a:avLst/>
          </a:prstGeom>
          <a:gradFill flip="none" rotWithShape="1">
            <a:gsLst>
              <a:gs pos="0">
                <a:srgbClr val="878787"/>
              </a:gs>
              <a:gs pos="100000">
                <a:srgbClr val="5D5D5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TextBox 214"/>
          <p:cNvSpPr txBox="1"/>
          <p:nvPr/>
        </p:nvSpPr>
        <p:spPr>
          <a:xfrm>
            <a:off x="218796" y="204892"/>
            <a:ext cx="1174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OTHER PERMIT/LICENSE ACTIVITY</a:t>
            </a:r>
            <a:endParaRPr lang="en-US" sz="1600" dirty="0">
              <a:solidFill>
                <a:srgbClr val="D4D4D4"/>
              </a:solidFill>
              <a:latin typeface="Arial"/>
              <a:cs typeface="Arial"/>
            </a:endParaRPr>
          </a:p>
        </p:txBody>
      </p:sp>
      <p:sp>
        <p:nvSpPr>
          <p:cNvPr id="216" name="Rectangle 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2701" y="1295400"/>
            <a:ext cx="12201525" cy="76200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4" name="Rectangle 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9449" y="6553200"/>
            <a:ext cx="12208273" cy="304800"/>
          </a:xfrm>
          <a:prstGeom prst="rect">
            <a:avLst/>
          </a:prstGeom>
          <a:gradFill flip="none" rotWithShape="1">
            <a:gsLst>
              <a:gs pos="0">
                <a:srgbClr val="878787"/>
              </a:gs>
              <a:gs pos="100000">
                <a:srgbClr val="5D5D5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7E7D72-F5EB-4399-AC21-5969C5D330E3}"/>
              </a:ext>
            </a:extLst>
          </p:cNvPr>
          <p:cNvSpPr txBox="1"/>
          <p:nvPr/>
        </p:nvSpPr>
        <p:spPr>
          <a:xfrm>
            <a:off x="227013" y="768489"/>
            <a:ext cx="1174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During February 2025, 19 non-construction permit applications and business licenses were received.</a:t>
            </a:r>
            <a:endParaRPr lang="en-US" sz="1050" dirty="0">
              <a:solidFill>
                <a:srgbClr val="D4D4D4"/>
              </a:solidFill>
              <a:latin typeface="Arial"/>
              <a:cs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D11F36-96A4-4CA4-BF17-CB817FE24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199735"/>
              </p:ext>
            </p:extLst>
          </p:nvPr>
        </p:nvGraphicFramePr>
        <p:xfrm>
          <a:off x="150812" y="1482230"/>
          <a:ext cx="11887199" cy="499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1560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C1CB0A-BB6E-4E95-95A3-95BDF5FBAB70}">
  <ds:schemaRefs>
    <ds:schemaRef ds:uri="71af3243-3dd4-4a8d-8c0d-dd76da1f02a5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3200ABC-C80D-422B-8848-EDEE60F8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30EB58-BCE7-41D9-A117-44B48F13F8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114</Words>
  <Application>Microsoft Office PowerPoint</Application>
  <PresentationFormat>Custom</PresentationFormat>
  <Paragraphs>36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CODE COMPLIANCE ACTIVITY REPORT </vt:lpstr>
      <vt:lpstr>Sample 2</vt:lpstr>
      <vt:lpstr>Sample 2</vt:lpstr>
      <vt:lpstr>Sample 2</vt:lpstr>
      <vt:lpstr>Sample 2</vt:lpstr>
    </vt:vector>
  </TitlesOfParts>
  <Manager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2024-05-23T19:15:31Z</dcterms:created>
  <dcterms:modified xsi:type="dcterms:W3CDTF">2025-03-11T14:05:15Z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